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5" d="100"/>
          <a:sy n="125" d="100"/>
        </p:scale>
        <p:origin x="51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8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01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85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5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2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43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55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93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55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0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08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44808-3806-467B-AF03-380C4F1089B2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B3CE-2838-46DD-9001-1A30BC78F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49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副標題 2">
            <a:extLst>
              <a:ext uri="{FF2B5EF4-FFF2-40B4-BE49-F238E27FC236}">
                <a16:creationId xmlns:a16="http://schemas.microsoft.com/office/drawing/2014/main" id="{4355C214-2642-4A59-A3E5-E8C5C80CB870}"/>
              </a:ext>
            </a:extLst>
          </p:cNvPr>
          <p:cNvSpPr txBox="1">
            <a:spLocks/>
          </p:cNvSpPr>
          <p:nvPr/>
        </p:nvSpPr>
        <p:spPr>
          <a:xfrm>
            <a:off x="100894" y="1128025"/>
            <a:ext cx="6523048" cy="4268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寫寫看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請用拼音或注音寫下自己的族語名字</a:t>
            </a:r>
            <a:b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_____________________</a:t>
            </a:r>
            <a:r>
              <a:rPr lang="en-US" altLang="zh-TW" sz="7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我的家在</a:t>
            </a: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___________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部落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你喜歡多納部落嗎，為什麼？</a:t>
            </a:r>
          </a:p>
          <a:p>
            <a:pPr algn="l">
              <a:lnSpc>
                <a:spcPct val="200000"/>
              </a:lnSpc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喜歡／不喜歡</a:t>
            </a: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多納部落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l">
              <a:lnSpc>
                <a:spcPct val="200000"/>
              </a:lnSpc>
              <a:spcAft>
                <a:spcPts val="600"/>
              </a:spcAft>
            </a:pP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因為：</a:t>
            </a:r>
            <a: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___________________________________________</a:t>
            </a:r>
          </a:p>
          <a:p>
            <a:pPr algn="l">
              <a:lnSpc>
                <a:spcPct val="200000"/>
              </a:lnSpc>
              <a:spcAft>
                <a:spcPts val="600"/>
              </a:spcAft>
            </a:pP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  </a:t>
            </a:r>
            <a:r>
              <a:rPr lang="zh-TW" altLang="en-US" dirty="0">
                <a:latin typeface="+mn-ea"/>
              </a:rPr>
              <a:t>　＿＿＿＿＿＿＿＿＿＿＿＿＿＿＿＿＿＿＿＿＿＿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55F22F2-625D-46D2-9220-404DB6D10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94" y="0"/>
            <a:ext cx="6656212" cy="628790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高雄市茂林區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Kongdavane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民族實驗小學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學年度第一學期 </a:t>
            </a:r>
            <a:b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低年級</a:t>
            </a:r>
            <a:r>
              <a:rPr lang="zh-TW" altLang="en-US" sz="1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民族主題課程</a:t>
            </a:r>
            <a:r>
              <a:rPr lang="en-US" altLang="zh-TW" sz="1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-</a:t>
            </a:r>
            <a:r>
              <a:rPr lang="zh-TW" altLang="en-US" sz="1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生命禮俗 期末評量試題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0B57A6AA-9B59-4E56-A39A-AC9108F2C7CA}"/>
              </a:ext>
            </a:extLst>
          </p:cNvPr>
          <p:cNvCxnSpPr/>
          <p:nvPr/>
        </p:nvCxnSpPr>
        <p:spPr>
          <a:xfrm>
            <a:off x="0" y="5412897"/>
            <a:ext cx="7036506" cy="0"/>
          </a:xfrm>
          <a:prstGeom prst="line">
            <a:avLst/>
          </a:prstGeom>
          <a:ln w="412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4C7EA027-CCFA-4096-A293-178760B3B05B}"/>
              </a:ext>
            </a:extLst>
          </p:cNvPr>
          <p:cNvSpPr txBox="1">
            <a:spLocks/>
          </p:cNvSpPr>
          <p:nvPr/>
        </p:nvSpPr>
        <p:spPr>
          <a:xfrm>
            <a:off x="100894" y="5553105"/>
            <a:ext cx="6842125" cy="443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 startAt="2"/>
            </a:pPr>
            <a:r>
              <a:rPr lang="zh-TW" altLang="en-US" sz="1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連連看：請將生命階段的描述正確配對</a:t>
            </a:r>
            <a:endParaRPr lang="en-US" altLang="zh-TW" sz="1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0EB97E8-0CA2-4F49-B356-39FE2D17E06A}"/>
              </a:ext>
            </a:extLst>
          </p:cNvPr>
          <p:cNvSpPr txBox="1"/>
          <p:nvPr/>
        </p:nvSpPr>
        <p:spPr>
          <a:xfrm>
            <a:off x="3518253" y="5873830"/>
            <a:ext cx="27717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繼承前人的名字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由媽媽在田裡邊工作邊照顧</a:t>
            </a:r>
          </a:p>
        </p:txBody>
      </p:sp>
      <p:pic>
        <p:nvPicPr>
          <p:cNvPr id="9" name="Picture 4" descr="嬰兒出生概念插圖| Premium矢量">
            <a:extLst>
              <a:ext uri="{FF2B5EF4-FFF2-40B4-BE49-F238E27FC236}">
                <a16:creationId xmlns:a16="http://schemas.microsoft.com/office/drawing/2014/main" id="{7DFC64BF-78F8-40C9-B204-A2D9032E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34" y="7255439"/>
            <a:ext cx="1111566" cy="11115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小朋友圖片素材-PSD圖片尺寸2000 × 2000px-高清圖案401207596-zh.lovepik.com">
            <a:extLst>
              <a:ext uri="{FF2B5EF4-FFF2-40B4-BE49-F238E27FC236}">
                <a16:creationId xmlns:a16="http://schemas.microsoft.com/office/drawing/2014/main" id="{EFE3DF17-3EBF-4BD1-8C0E-597F0E70C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18000" r="8889" b="21111"/>
          <a:stretch/>
        </p:blipFill>
        <p:spPr bwMode="auto">
          <a:xfrm>
            <a:off x="620932" y="7255439"/>
            <a:ext cx="1430992" cy="10861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住院病人向量, 貼紙, 剪貼畫向量圖案素材免費下載，PNG，EPS和AI素材下載- Pngtree">
            <a:extLst>
              <a:ext uri="{FF2B5EF4-FFF2-40B4-BE49-F238E27FC236}">
                <a16:creationId xmlns:a16="http://schemas.microsoft.com/office/drawing/2014/main" id="{16072905-3AE1-473F-A38C-28299605E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12222" r="6889" b="10000"/>
          <a:stretch/>
        </p:blipFill>
        <p:spPr bwMode="auto">
          <a:xfrm>
            <a:off x="3694510" y="7255439"/>
            <a:ext cx="1250960" cy="11382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五四青年節雀躍的青年人免扣元素PSD圖案素材免費下載，可愛卡通圖片，尺寸4961 × 7016px - Lovepik">
            <a:extLst>
              <a:ext uri="{FF2B5EF4-FFF2-40B4-BE49-F238E27FC236}">
                <a16:creationId xmlns:a16="http://schemas.microsoft.com/office/drawing/2014/main" id="{115EF6B1-5D27-4625-BB73-9E8ACB1D0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5" b="10902"/>
          <a:stretch/>
        </p:blipFill>
        <p:spPr bwMode="auto">
          <a:xfrm>
            <a:off x="5283928" y="7259697"/>
            <a:ext cx="1103971" cy="11331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35806BA-FA0E-4B67-850F-8DB9F28A580B}"/>
              </a:ext>
            </a:extLst>
          </p:cNvPr>
          <p:cNvSpPr txBox="1"/>
          <p:nvPr/>
        </p:nvSpPr>
        <p:spPr>
          <a:xfrm>
            <a:off x="735770" y="6013343"/>
            <a:ext cx="22821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要協助挑水</a:t>
            </a:r>
            <a:r>
              <a:rPr lang="zh-TW" altLang="en-US" sz="1600" dirty="0">
                <a:latin typeface="+mn-ea"/>
              </a:rPr>
              <a:t>、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環境清潔</a:t>
            </a:r>
            <a:r>
              <a:rPr lang="zh-TW" altLang="en-US" sz="1600" dirty="0">
                <a:latin typeface="+mn-ea"/>
              </a:rPr>
              <a:t>、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升火</a:t>
            </a:r>
            <a:endParaRPr lang="zh-TW" altLang="en-US" sz="1600" dirty="0">
              <a:latin typeface="+mj-ea"/>
              <a:ea typeface="+mj-ea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28F2140-4C96-4E2F-9A84-C158E0574303}"/>
              </a:ext>
            </a:extLst>
          </p:cNvPr>
          <p:cNvSpPr txBox="1"/>
          <p:nvPr/>
        </p:nvSpPr>
        <p:spPr>
          <a:xfrm>
            <a:off x="657253" y="8925607"/>
            <a:ext cx="27717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男生要加入青年會學習各種技巧</a:t>
            </a: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,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保護部落協助部落事務</a:t>
            </a:r>
            <a:endParaRPr lang="zh-TW" altLang="en-US" sz="1600" dirty="0">
              <a:latin typeface="+mj-ea"/>
              <a:ea typeface="+mj-ea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96E1C09-0633-448F-970D-72BADC92D428}"/>
              </a:ext>
            </a:extLst>
          </p:cNvPr>
          <p:cNvSpPr txBox="1"/>
          <p:nvPr/>
        </p:nvSpPr>
        <p:spPr>
          <a:xfrm>
            <a:off x="4676061" y="9048719"/>
            <a:ext cx="14658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尋求巫師祈福治病</a:t>
            </a:r>
            <a:endParaRPr lang="zh-TW" altLang="en-US" sz="1600" dirty="0">
              <a:latin typeface="+mj-ea"/>
              <a:ea typeface="+mj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67C14E5-F1E2-48BE-8BC0-FB1DAFFC6B41}"/>
              </a:ext>
            </a:extLst>
          </p:cNvPr>
          <p:cNvSpPr/>
          <p:nvPr/>
        </p:nvSpPr>
        <p:spPr>
          <a:xfrm>
            <a:off x="6294648" y="5771983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分</a:t>
            </a:r>
            <a:endParaRPr lang="zh-TW" altLang="en-US" sz="12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AC5D5EB-E2F6-4845-810B-59035D6FC4F6}"/>
              </a:ext>
            </a:extLst>
          </p:cNvPr>
          <p:cNvSpPr/>
          <p:nvPr/>
        </p:nvSpPr>
        <p:spPr>
          <a:xfrm>
            <a:off x="5343471" y="1688273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分</a:t>
            </a:r>
            <a:endParaRPr lang="zh-TW" altLang="en-US" sz="12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9F68B86-3661-421D-B319-1EF9762EC611}"/>
              </a:ext>
            </a:extLst>
          </p:cNvPr>
          <p:cNvSpPr/>
          <p:nvPr/>
        </p:nvSpPr>
        <p:spPr>
          <a:xfrm>
            <a:off x="3466858" y="2821355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分</a:t>
            </a:r>
            <a:endParaRPr lang="zh-TW" altLang="en-US" sz="1200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4110BED-4D5B-4F2E-96D2-9C3F112553AB}"/>
              </a:ext>
            </a:extLst>
          </p:cNvPr>
          <p:cNvSpPr/>
          <p:nvPr/>
        </p:nvSpPr>
        <p:spPr>
          <a:xfrm>
            <a:off x="4183618" y="3362973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分</a:t>
            </a:r>
            <a:endParaRPr lang="zh-TW" altLang="en-US" sz="1200" dirty="0"/>
          </a:p>
        </p:txBody>
      </p:sp>
      <p:sp>
        <p:nvSpPr>
          <p:cNvPr id="35" name="標題 1">
            <a:extLst>
              <a:ext uri="{FF2B5EF4-FFF2-40B4-BE49-F238E27FC236}">
                <a16:creationId xmlns:a16="http://schemas.microsoft.com/office/drawing/2014/main" id="{214EB3AF-8710-40B5-95B3-A16707086EA4}"/>
              </a:ext>
            </a:extLst>
          </p:cNvPr>
          <p:cNvSpPr txBox="1">
            <a:spLocks/>
          </p:cNvSpPr>
          <p:nvPr/>
        </p:nvSpPr>
        <p:spPr>
          <a:xfrm>
            <a:off x="1197925" y="564893"/>
            <a:ext cx="5838581" cy="800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班級：</a:t>
            </a: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_____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座號：</a:t>
            </a: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______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姓名：</a:t>
            </a: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______________</a:t>
            </a:r>
            <a:b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133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>
            <a:extLst>
              <a:ext uri="{FF2B5EF4-FFF2-40B4-BE49-F238E27FC236}">
                <a16:creationId xmlns:a16="http://schemas.microsoft.com/office/drawing/2014/main" id="{2337F067-67E2-4BD9-B390-02A6873CCC15}"/>
              </a:ext>
            </a:extLst>
          </p:cNvPr>
          <p:cNvSpPr txBox="1">
            <a:spLocks/>
          </p:cNvSpPr>
          <p:nvPr/>
        </p:nvSpPr>
        <p:spPr>
          <a:xfrm>
            <a:off x="159665" y="371180"/>
            <a:ext cx="6523048" cy="294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 startAt="3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圈圈看：請將正確的答案圈起來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請問右下側圖片在進行的是什麼活動？</a:t>
            </a:r>
            <a:b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en-US" altLang="zh-TW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b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圍舞  排隊  拔河</a:t>
            </a:r>
            <a:b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en-US" altLang="zh-TW" sz="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en-US" altLang="zh-TW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 algn="l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請問這象徵什麼？</a:t>
            </a:r>
            <a:b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en-US" altLang="zh-TW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b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競爭  團結  勇敢</a:t>
            </a:r>
            <a:b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en-US" altLang="zh-TW" sz="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en-US" altLang="zh-TW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algn="l"/>
            <a:b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br>
              <a:rPr lang="en-US" altLang="zh-TW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Picture 16" descr="https://lh3.googleusercontent.com/pw/AP1GczMBt6AevaVxje6WLpHs9l3kHy1tmzHraFZNh6W5j6QFcvnBRzfD0_fMoZuUqu6z-Y0pSHNTLh8UQQGbCguLzsfnLDbccPVBYp3Sg_s1JPvIXw1HwsrAGRNsfKz4DRTx7fnCq_3_46M6WUmO2thmya6R=w1104-h739-s-no-gm?authuser=0">
            <a:extLst>
              <a:ext uri="{FF2B5EF4-FFF2-40B4-BE49-F238E27FC236}">
                <a16:creationId xmlns:a16="http://schemas.microsoft.com/office/drawing/2014/main" id="{B4B96E56-633D-4FBE-9552-072E4213E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b="26348"/>
          <a:stretch/>
        </p:blipFill>
        <p:spPr bwMode="auto">
          <a:xfrm>
            <a:off x="3141691" y="1151889"/>
            <a:ext cx="3438185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7A761E3-B531-4E02-9701-97A1AD8FF422}"/>
              </a:ext>
            </a:extLst>
          </p:cNvPr>
          <p:cNvSpPr/>
          <p:nvPr/>
        </p:nvSpPr>
        <p:spPr>
          <a:xfrm>
            <a:off x="268356" y="2608880"/>
            <a:ext cx="6497598" cy="1909078"/>
          </a:xfrm>
          <a:prstGeom prst="rect">
            <a:avLst/>
          </a:prstGeom>
          <a:noFill/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517350C-B10B-49C0-8633-22F3D3EDACA9}"/>
              </a:ext>
            </a:extLst>
          </p:cNvPr>
          <p:cNvSpPr txBox="1">
            <a:spLocks/>
          </p:cNvSpPr>
          <p:nvPr/>
        </p:nvSpPr>
        <p:spPr>
          <a:xfrm>
            <a:off x="127063" y="5470584"/>
            <a:ext cx="6523048" cy="4435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 startAt="5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請圈出正確的答案：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傳統的石板屋上方會鋪設茅草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是為了防止（強光照射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漏水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美觀）。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傳統的石板屋，為了抵禦外敵，入口通常會在（正中間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靠旁邊）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男人通常會睡在靠近（門口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內部）的地方。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石板有分公母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通常敲擊母岩聲音會比較（響亮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低沉）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，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而且撞擊或摔下的狀況，母研會比較（易碎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堅固）。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傳統石板屋屋頂的鋪設方式，屋頂要從</a:t>
            </a:r>
            <a:b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00" dirty="0">
                <a:latin typeface="+mn-ea"/>
              </a:rPr>
              <a:t>（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下方往上  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／ 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上方往下</a:t>
            </a:r>
            <a:r>
              <a:rPr lang="zh-TW" altLang="en-US" sz="1600" dirty="0">
                <a:latin typeface="+mn-ea"/>
              </a:rPr>
              <a:t>）， （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交錯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排隊</a:t>
            </a:r>
            <a:r>
              <a:rPr lang="zh-TW" altLang="en-US" sz="1600" dirty="0">
                <a:latin typeface="+mn-ea"/>
              </a:rPr>
              <a:t>）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排列</a:t>
            </a:r>
            <a:r>
              <a:rPr lang="zh-TW" altLang="en-US" sz="1600" dirty="0">
                <a:latin typeface="+mn-ea"/>
              </a:rPr>
              <a:t>，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這樣可以預防漏水</a:t>
            </a:r>
            <a:r>
              <a:rPr lang="zh-TW" altLang="en-US" sz="1600" dirty="0">
                <a:latin typeface="+mn-ea"/>
              </a:rPr>
              <a:t>，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稱加穩定度</a:t>
            </a:r>
            <a:r>
              <a:rPr lang="zh-TW" altLang="en-US" sz="1600" dirty="0">
                <a:latin typeface="+mn-ea"/>
              </a:rPr>
              <a:t>。</a:t>
            </a:r>
            <a:endParaRPr lang="en-US" altLang="zh-TW" sz="1600" dirty="0">
              <a:latin typeface="+mn-ea"/>
            </a:endParaRP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AutoNum type="circleNumWdWhitePlain"/>
            </a:pP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68800BA-04FE-43C1-B5C1-EEC4BDA98E84}"/>
              </a:ext>
            </a:extLst>
          </p:cNvPr>
          <p:cNvSpPr/>
          <p:nvPr/>
        </p:nvSpPr>
        <p:spPr>
          <a:xfrm>
            <a:off x="4788936" y="339324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120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分</a:t>
            </a:r>
            <a:endParaRPr lang="zh-TW" altLang="en-US" sz="1200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9DD12579-E410-4B61-A266-F6BC6D82A4C0}"/>
              </a:ext>
            </a:extLst>
          </p:cNvPr>
          <p:cNvGrpSpPr/>
          <p:nvPr/>
        </p:nvGrpSpPr>
        <p:grpSpPr>
          <a:xfrm>
            <a:off x="292881" y="2982547"/>
            <a:ext cx="6389832" cy="2069995"/>
            <a:chOff x="300692" y="2610755"/>
            <a:chExt cx="6389832" cy="2948027"/>
          </a:xfrm>
        </p:grpSpPr>
        <p:sp>
          <p:nvSpPr>
            <p:cNvPr id="10" name="副標題 2">
              <a:extLst>
                <a:ext uri="{FF2B5EF4-FFF2-40B4-BE49-F238E27FC236}">
                  <a16:creationId xmlns:a16="http://schemas.microsoft.com/office/drawing/2014/main" id="{6E169B98-207D-4C22-AEC7-4A1E3E014E6B}"/>
                </a:ext>
              </a:extLst>
            </p:cNvPr>
            <p:cNvSpPr txBox="1">
              <a:spLocks/>
            </p:cNvSpPr>
            <p:nvPr/>
          </p:nvSpPr>
          <p:spPr>
            <a:xfrm>
              <a:off x="300692" y="2610755"/>
              <a:ext cx="6389832" cy="294802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 startAt="4"/>
              </a:pPr>
              <a:r>
                <a:rPr lang="zh-TW" altLang="en-US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請依照製作石板的順序序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標在下框中。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9496E5-BA32-44C1-BF48-E60C107B41DA}"/>
                </a:ext>
              </a:extLst>
            </p:cNvPr>
            <p:cNvSpPr/>
            <p:nvPr/>
          </p:nvSpPr>
          <p:spPr>
            <a:xfrm>
              <a:off x="5893662" y="2684184"/>
              <a:ext cx="492443" cy="3944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ea typeface="文鼎標楷注音" panose="020B0602010101010101" pitchFamily="34" charset="-120"/>
                  <a:cs typeface="Times New Roman" panose="02020603050405020304" pitchFamily="18" charset="0"/>
                </a:rPr>
                <a:t>3</a:t>
              </a:r>
              <a:r>
                <a:rPr lang="zh-TW" altLang="en-US" sz="1200" dirty="0">
                  <a:latin typeface="Times New Roman" panose="02020603050405020304" pitchFamily="18" charset="0"/>
                  <a:ea typeface="文鼎標楷注音" panose="020B0602010101010101" pitchFamily="34" charset="-120"/>
                  <a:cs typeface="Times New Roman" panose="02020603050405020304" pitchFamily="18" charset="0"/>
                </a:rPr>
                <a:t>分</a:t>
              </a:r>
              <a:endParaRPr lang="zh-TW" altLang="en-US" sz="1200" dirty="0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FD2D7D04-99F6-48A1-A09E-48691CFC6013}"/>
              </a:ext>
            </a:extLst>
          </p:cNvPr>
          <p:cNvGrpSpPr/>
          <p:nvPr/>
        </p:nvGrpSpPr>
        <p:grpSpPr>
          <a:xfrm>
            <a:off x="3310711" y="6266483"/>
            <a:ext cx="2575429" cy="3300193"/>
            <a:chOff x="3275337" y="5430664"/>
            <a:chExt cx="2575429" cy="330019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1516B12-8E85-4F97-9DBD-8A12AF4F6815}"/>
                </a:ext>
              </a:extLst>
            </p:cNvPr>
            <p:cNvSpPr/>
            <p:nvPr/>
          </p:nvSpPr>
          <p:spPr>
            <a:xfrm>
              <a:off x="3615315" y="6414321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ea typeface="文鼎標楷注音" panose="020B0602010101010101" pitchFamily="34" charset="-120"/>
                  <a:cs typeface="Times New Roman" panose="02020603050405020304" pitchFamily="18" charset="0"/>
                </a:rPr>
                <a:t>4</a:t>
              </a:r>
              <a:r>
                <a:rPr lang="zh-TW" altLang="en-US" sz="1200" dirty="0">
                  <a:latin typeface="Times New Roman" panose="02020603050405020304" pitchFamily="18" charset="0"/>
                  <a:ea typeface="文鼎標楷注音" panose="020B0602010101010101" pitchFamily="34" charset="-120"/>
                  <a:cs typeface="Times New Roman" panose="02020603050405020304" pitchFamily="18" charset="0"/>
                </a:rPr>
                <a:t>分</a:t>
              </a:r>
              <a:endParaRPr lang="zh-TW" altLang="en-US" sz="1200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018664D-C180-468A-B382-B9DDC33C81CF}"/>
                </a:ext>
              </a:extLst>
            </p:cNvPr>
            <p:cNvSpPr/>
            <p:nvPr/>
          </p:nvSpPr>
          <p:spPr>
            <a:xfrm>
              <a:off x="3275337" y="7472783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ea typeface="文鼎標楷注音" panose="020B0602010101010101" pitchFamily="34" charset="-120"/>
                  <a:cs typeface="Times New Roman" panose="02020603050405020304" pitchFamily="18" charset="0"/>
                </a:rPr>
                <a:t>4</a:t>
              </a:r>
              <a:r>
                <a:rPr lang="zh-TW" altLang="en-US" sz="1200" dirty="0">
                  <a:latin typeface="Times New Roman" panose="02020603050405020304" pitchFamily="18" charset="0"/>
                  <a:ea typeface="文鼎標楷注音" panose="020B0602010101010101" pitchFamily="34" charset="-120"/>
                  <a:cs typeface="Times New Roman" panose="02020603050405020304" pitchFamily="18" charset="0"/>
                </a:rPr>
                <a:t>分</a:t>
              </a:r>
              <a:endParaRPr lang="zh-TW" altLang="en-US" sz="1200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12D0466-D732-41C4-8EFE-541105C9151C}"/>
                </a:ext>
              </a:extLst>
            </p:cNvPr>
            <p:cNvSpPr/>
            <p:nvPr/>
          </p:nvSpPr>
          <p:spPr>
            <a:xfrm>
              <a:off x="4096381" y="5430664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ea typeface="文鼎標楷注音" panose="020B0602010101010101" pitchFamily="34" charset="-120"/>
                  <a:cs typeface="Times New Roman" panose="02020603050405020304" pitchFamily="18" charset="0"/>
                </a:rPr>
                <a:t>2</a:t>
              </a:r>
              <a:r>
                <a:rPr lang="zh-TW" altLang="en-US" sz="1200" dirty="0">
                  <a:latin typeface="Times New Roman" panose="02020603050405020304" pitchFamily="18" charset="0"/>
                  <a:ea typeface="文鼎標楷注音" panose="020B0602010101010101" pitchFamily="34" charset="-120"/>
                  <a:cs typeface="Times New Roman" panose="02020603050405020304" pitchFamily="18" charset="0"/>
                </a:rPr>
                <a:t>分</a:t>
              </a:r>
              <a:endParaRPr lang="zh-TW" altLang="en-US" sz="1200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611C7B5-9998-41F8-A742-22BAA3ABBCCE}"/>
                </a:ext>
              </a:extLst>
            </p:cNvPr>
            <p:cNvSpPr/>
            <p:nvPr/>
          </p:nvSpPr>
          <p:spPr>
            <a:xfrm>
              <a:off x="5358323" y="845385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dirty="0">
                  <a:latin typeface="Times New Roman" panose="02020603050405020304" pitchFamily="18" charset="0"/>
                  <a:ea typeface="文鼎標楷注音" panose="020B0602010101010101" pitchFamily="34" charset="-120"/>
                  <a:cs typeface="Times New Roman" panose="02020603050405020304" pitchFamily="18" charset="0"/>
                </a:rPr>
                <a:t>4</a:t>
              </a:r>
              <a:r>
                <a:rPr lang="zh-TW" altLang="en-US" sz="1200" dirty="0">
                  <a:latin typeface="Times New Roman" panose="02020603050405020304" pitchFamily="18" charset="0"/>
                  <a:ea typeface="文鼎標楷注音" panose="020B0602010101010101" pitchFamily="34" charset="-120"/>
                  <a:cs typeface="Times New Roman" panose="02020603050405020304" pitchFamily="18" charset="0"/>
                </a:rPr>
                <a:t>分</a:t>
              </a:r>
              <a:endParaRPr lang="zh-TW" altLang="en-US" sz="1200" dirty="0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60B7DE40-DE67-4564-BC93-01008178DF1A}"/>
              </a:ext>
            </a:extLst>
          </p:cNvPr>
          <p:cNvGrpSpPr/>
          <p:nvPr/>
        </p:nvGrpSpPr>
        <p:grpSpPr>
          <a:xfrm>
            <a:off x="180879" y="3319207"/>
            <a:ext cx="6445012" cy="1799000"/>
            <a:chOff x="203348" y="3242533"/>
            <a:chExt cx="6445012" cy="1799000"/>
          </a:xfrm>
        </p:grpSpPr>
        <p:pic>
          <p:nvPicPr>
            <p:cNvPr id="6" name="Picture 10" descr="切面1">
              <a:extLst>
                <a:ext uri="{FF2B5EF4-FFF2-40B4-BE49-F238E27FC236}">
                  <a16:creationId xmlns:a16="http://schemas.microsoft.com/office/drawing/2014/main" id="{E98C3BB5-D69E-45AE-93B1-71D610C55F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03"/>
            <a:stretch/>
          </p:blipFill>
          <p:spPr>
            <a:xfrm>
              <a:off x="2412017" y="3264202"/>
              <a:ext cx="2033965" cy="1456780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剖後1">
              <a:extLst>
                <a:ext uri="{FF2B5EF4-FFF2-40B4-BE49-F238E27FC236}">
                  <a16:creationId xmlns:a16="http://schemas.microsoft.com/office/drawing/2014/main" id="{0A4189DB-4047-4842-9AAB-A0F2F6C7C1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3"/>
            <a:stretch/>
          </p:blipFill>
          <p:spPr>
            <a:xfrm>
              <a:off x="4564073" y="3251060"/>
              <a:ext cx="2084287" cy="14779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6" descr="不規則紋理">
              <a:extLst>
                <a:ext uri="{FF2B5EF4-FFF2-40B4-BE49-F238E27FC236}">
                  <a16:creationId xmlns:a16="http://schemas.microsoft.com/office/drawing/2014/main" id="{CE9968E9-B1C4-4DA6-90CC-BE425EBCEC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483"/>
            <a:stretch/>
          </p:blipFill>
          <p:spPr bwMode="auto">
            <a:xfrm>
              <a:off x="209639" y="3249115"/>
              <a:ext cx="2057214" cy="14428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0DAD381-3FE7-42B6-99B7-41CB4E8DE83F}"/>
                </a:ext>
              </a:extLst>
            </p:cNvPr>
            <p:cNvSpPr/>
            <p:nvPr/>
          </p:nvSpPr>
          <p:spPr>
            <a:xfrm>
              <a:off x="923430" y="3251060"/>
              <a:ext cx="339978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1400" b="0" cap="none" spc="0" dirty="0">
                  <a:ln w="28575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67858F0-7BF6-4218-AFB4-F0108902941B}"/>
                </a:ext>
              </a:extLst>
            </p:cNvPr>
            <p:cNvSpPr/>
            <p:nvPr/>
          </p:nvSpPr>
          <p:spPr>
            <a:xfrm>
              <a:off x="3853229" y="3249115"/>
              <a:ext cx="339978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1400" b="0" cap="none" spc="0" dirty="0">
                  <a:ln w="28575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546353A-F0F5-46A2-9D16-DD361109E227}"/>
                </a:ext>
              </a:extLst>
            </p:cNvPr>
            <p:cNvSpPr/>
            <p:nvPr/>
          </p:nvSpPr>
          <p:spPr>
            <a:xfrm>
              <a:off x="5492502" y="3242533"/>
              <a:ext cx="339978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1400" b="0" cap="none" spc="0" dirty="0">
                  <a:ln w="28575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9772B2D4-1A5C-4277-AD33-BF1ED7F0799F}"/>
                </a:ext>
              </a:extLst>
            </p:cNvPr>
            <p:cNvSpPr txBox="1"/>
            <p:nvPr/>
          </p:nvSpPr>
          <p:spPr>
            <a:xfrm>
              <a:off x="203348" y="4682905"/>
              <a:ext cx="206979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野外天然的頁岩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015A6B65-A451-489A-AB5A-BE8E4F4E21C7}"/>
                </a:ext>
              </a:extLst>
            </p:cNvPr>
            <p:cNvSpPr txBox="1"/>
            <p:nvPr/>
          </p:nvSpPr>
          <p:spPr>
            <a:xfrm>
              <a:off x="2394100" y="4696994"/>
              <a:ext cx="206979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將石板敲擊塑型</a:t>
              </a: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47722D6F-4A3A-4503-9897-1DEC25285F1F}"/>
                </a:ext>
              </a:extLst>
            </p:cNvPr>
            <p:cNvSpPr txBox="1"/>
            <p:nvPr/>
          </p:nvSpPr>
          <p:spPr>
            <a:xfrm>
              <a:off x="4541054" y="4733756"/>
              <a:ext cx="210730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將岩石敲成石板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50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筋力弱的麵粉稻米符號插圖插圖素材- PIXTA">
            <a:extLst>
              <a:ext uri="{FF2B5EF4-FFF2-40B4-BE49-F238E27FC236}">
                <a16:creationId xmlns:a16="http://schemas.microsoft.com/office/drawing/2014/main" id="{685794FB-2B9D-4CC6-B159-A4FEA3540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6189" r="51229" b="13472"/>
          <a:stretch/>
        </p:blipFill>
        <p:spPr bwMode="auto">
          <a:xfrm>
            <a:off x="502313" y="615583"/>
            <a:ext cx="987231" cy="13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楚辭植物圖鑑】黃粱（小米、粱、粟） | 人間福報">
            <a:extLst>
              <a:ext uri="{FF2B5EF4-FFF2-40B4-BE49-F238E27FC236}">
                <a16:creationId xmlns:a16="http://schemas.microsoft.com/office/drawing/2014/main" id="{7565557D-411C-4EBE-AC96-5FB94C83E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87" y="464486"/>
            <a:ext cx="1010576" cy="16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਼ٍஊᆔ౪І !!!ᆎෛᐡఢᔗң׭೛">
            <a:extLst>
              <a:ext uri="{FF2B5EF4-FFF2-40B4-BE49-F238E27FC236}">
                <a16:creationId xmlns:a16="http://schemas.microsoft.com/office/drawing/2014/main" id="{8B3CBB7B-3D82-4ED3-AC27-DC1D7982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60" y="570619"/>
            <a:ext cx="912814" cy="13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地瓜丸图片-地瓜丸素材-地瓜丸插画-摄图新视界">
            <a:extLst>
              <a:ext uri="{FF2B5EF4-FFF2-40B4-BE49-F238E27FC236}">
                <a16:creationId xmlns:a16="http://schemas.microsoft.com/office/drawing/2014/main" id="{77B137B0-DCC8-4A09-8AC0-71BEC673E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8854" r="7777" b="11000"/>
          <a:stretch/>
        </p:blipFill>
        <p:spPr bwMode="auto">
          <a:xfrm>
            <a:off x="4916914" y="390525"/>
            <a:ext cx="1438773" cy="154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DB90906-E4E5-442E-B165-FA18BD1A149C}"/>
              </a:ext>
            </a:extLst>
          </p:cNvPr>
          <p:cNvSpPr txBox="1"/>
          <p:nvPr/>
        </p:nvSpPr>
        <p:spPr>
          <a:xfrm>
            <a:off x="636039" y="2578532"/>
            <a:ext cx="9314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地瓜</a:t>
            </a:r>
            <a:br>
              <a:rPr lang="en-US" altLang="zh-TW" dirty="0"/>
            </a:b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bwathi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FF49BF0-8474-48C8-896E-EF90F28E6A8D}"/>
              </a:ext>
            </a:extLst>
          </p:cNvPr>
          <p:cNvSpPr txBox="1"/>
          <p:nvPr/>
        </p:nvSpPr>
        <p:spPr>
          <a:xfrm>
            <a:off x="2036039" y="2578532"/>
            <a:ext cx="9314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芋頭</a:t>
            </a:r>
            <a:br>
              <a:rPr lang="en-US" altLang="zh-TW" dirty="0"/>
            </a:b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16956F0-DE4D-4729-B02C-FEF0CBA67B7E}"/>
              </a:ext>
            </a:extLst>
          </p:cNvPr>
          <p:cNvSpPr txBox="1"/>
          <p:nvPr/>
        </p:nvSpPr>
        <p:spPr>
          <a:xfrm>
            <a:off x="3430198" y="2578533"/>
            <a:ext cx="12187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小米</a:t>
            </a:r>
            <a:br>
              <a:rPr lang="en-US" altLang="zh-TW" dirty="0"/>
            </a:b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becenge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0A4AC9-76FE-4CA9-BC3A-5033DA3CFE43}"/>
              </a:ext>
            </a:extLst>
          </p:cNvPr>
          <p:cNvSpPr txBox="1"/>
          <p:nvPr/>
        </p:nvSpPr>
        <p:spPr>
          <a:xfrm>
            <a:off x="5111632" y="2578533"/>
            <a:ext cx="9314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稻米</a:t>
            </a:r>
            <a:br>
              <a:rPr lang="en-US" altLang="zh-TW" dirty="0"/>
            </a:b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pagay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8888A98-AC73-446F-AD21-0D520F9B899F}"/>
              </a:ext>
            </a:extLst>
          </p:cNvPr>
          <p:cNvSpPr/>
          <p:nvPr/>
        </p:nvSpPr>
        <p:spPr>
          <a:xfrm>
            <a:off x="334895" y="3402629"/>
            <a:ext cx="6188210" cy="352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請圈出正確的答案：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勇士步道的路口有部落起源獵人與狗的雕像</a:t>
            </a:r>
            <a:r>
              <a:rPr lang="zh-TW" altLang="en-US" sz="1600" dirty="0">
                <a:latin typeface="+mj-ea"/>
                <a:ea typeface="+mj-ea"/>
              </a:rPr>
              <a:t>，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請問那隻狗狗叫什麼名字？</a:t>
            </a:r>
            <a:b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（高馬蒂 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小黑 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／ 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旺財 ／ 皮皮）。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>
              <a:lnSpc>
                <a:spcPts val="2400"/>
              </a:lnSpc>
              <a:spcBef>
                <a:spcPts val="1200"/>
              </a:spcBef>
              <a:buFont typeface="+mj-lt"/>
              <a:buAutoNum type="arabicPeriod" startAt="8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選出正確答案正確的在框框內打勾：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勇士步道走到底會看到過去的祭人頭台，請問在過去祭人頭台有什麼功用？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625475" indent="-176213">
              <a:lnSpc>
                <a:spcPts val="2400"/>
              </a:lnSpc>
              <a:buFont typeface="Wingdings" panose="05000000000000000000" pitchFamily="2" charset="2"/>
              <a:buChar char="p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為被虜殺之弟兄慰靈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625475" indent="-176213">
              <a:lnSpc>
                <a:spcPts val="2400"/>
              </a:lnSpc>
              <a:buFont typeface="Wingdings" panose="05000000000000000000" pitchFamily="2" charset="2"/>
              <a:buChar char="p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撫平被出草家屬的哀傷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625475" indent="-176213">
              <a:lnSpc>
                <a:spcPts val="2400"/>
              </a:lnSpc>
              <a:buFont typeface="Wingdings" panose="05000000000000000000" pitchFamily="2" charset="2"/>
              <a:buChar char="p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保衛全部落族人之安全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p"/>
            </a:pP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A50E388-3EFF-4F17-9143-6D3657078ECD}"/>
              </a:ext>
            </a:extLst>
          </p:cNvPr>
          <p:cNvSpPr/>
          <p:nvPr/>
        </p:nvSpPr>
        <p:spPr>
          <a:xfrm>
            <a:off x="167477" y="6644616"/>
            <a:ext cx="6188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連連看：請將傳統喪葬文化正確配對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9459677-F571-48C8-9BC4-FA383E7110D1}"/>
              </a:ext>
            </a:extLst>
          </p:cNvPr>
          <p:cNvSpPr txBox="1"/>
          <p:nvPr/>
        </p:nvSpPr>
        <p:spPr>
          <a:xfrm>
            <a:off x="740962" y="7378762"/>
            <a:ext cx="9314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善死</a:t>
            </a:r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A644C1C-C712-4CA1-B88F-B279E0639EDF}"/>
              </a:ext>
            </a:extLst>
          </p:cNvPr>
          <p:cNvSpPr txBox="1"/>
          <p:nvPr/>
        </p:nvSpPr>
        <p:spPr>
          <a:xfrm>
            <a:off x="740962" y="8153370"/>
            <a:ext cx="8884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惡死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32455C-E823-45E0-B6BF-AE6DD2EC0BA8}"/>
              </a:ext>
            </a:extLst>
          </p:cNvPr>
          <p:cNvSpPr/>
          <p:nvPr/>
        </p:nvSpPr>
        <p:spPr>
          <a:xfrm>
            <a:off x="2842259" y="9075555"/>
            <a:ext cx="34290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如因衰老或疾病而致死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29875C-1B2E-4449-8DE3-42707FB5DA8C}"/>
              </a:ext>
            </a:extLst>
          </p:cNvPr>
          <p:cNvSpPr/>
          <p:nvPr/>
        </p:nvSpPr>
        <p:spPr>
          <a:xfrm>
            <a:off x="2842259" y="8153370"/>
            <a:ext cx="358140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非正常因病或老死的其他意外死亡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023C207-5AAF-4EF2-BCF4-8D1D650A92D0}"/>
              </a:ext>
            </a:extLst>
          </p:cNvPr>
          <p:cNvSpPr/>
          <p:nvPr/>
        </p:nvSpPr>
        <p:spPr>
          <a:xfrm>
            <a:off x="502313" y="9072182"/>
            <a:ext cx="156966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喪禮習俗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CB4753E-B247-4853-8B82-4F0CC6226390}"/>
              </a:ext>
            </a:extLst>
          </p:cNvPr>
          <p:cNvSpPr/>
          <p:nvPr/>
        </p:nvSpPr>
        <p:spPr>
          <a:xfrm>
            <a:off x="2819009" y="7226361"/>
            <a:ext cx="365980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追思</a:t>
            </a:r>
            <a:r>
              <a:rPr lang="zh-TW" altLang="en-US" dirty="0"/>
              <a:t>、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紀念以及同理心與互助行為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C18123A-B0D7-4B36-B157-92477B9B50F5}"/>
              </a:ext>
            </a:extLst>
          </p:cNvPr>
          <p:cNvSpPr/>
          <p:nvPr/>
        </p:nvSpPr>
        <p:spPr>
          <a:xfrm>
            <a:off x="5540078" y="207278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分</a:t>
            </a:r>
            <a:endParaRPr lang="zh-TW" altLang="en-US" sz="12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E9E459A-7AC1-4157-83D7-5F77D9687EAC}"/>
              </a:ext>
            </a:extLst>
          </p:cNvPr>
          <p:cNvSpPr/>
          <p:nvPr/>
        </p:nvSpPr>
        <p:spPr>
          <a:xfrm>
            <a:off x="3129145" y="374868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分</a:t>
            </a:r>
            <a:endParaRPr lang="zh-TW" altLang="en-US" sz="12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D6F64CD-1F84-4FE5-9C25-A3AE0CC909A3}"/>
              </a:ext>
            </a:extLst>
          </p:cNvPr>
          <p:cNvSpPr/>
          <p:nvPr/>
        </p:nvSpPr>
        <p:spPr>
          <a:xfrm>
            <a:off x="5331129" y="4964599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分</a:t>
            </a:r>
            <a:endParaRPr lang="zh-TW" altLang="en-US" sz="12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7A67548-C4D5-489A-8F72-09B37FE87AB3}"/>
              </a:ext>
            </a:extLst>
          </p:cNvPr>
          <p:cNvSpPr/>
          <p:nvPr/>
        </p:nvSpPr>
        <p:spPr>
          <a:xfrm>
            <a:off x="5863244" y="6901590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分</a:t>
            </a:r>
            <a:endParaRPr lang="zh-TW" altLang="en-US" sz="1200" dirty="0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2CD4373D-DE03-476D-BD00-AD9BEA89E457}"/>
              </a:ext>
            </a:extLst>
          </p:cNvPr>
          <p:cNvSpPr txBox="1">
            <a:spLocks/>
          </p:cNvSpPr>
          <p:nvPr/>
        </p:nvSpPr>
        <p:spPr>
          <a:xfrm>
            <a:off x="167476" y="205138"/>
            <a:ext cx="6523048" cy="4435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 startAt="6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連連看：請將部落傳統作物正確配對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342900" indent="-342900" algn="l">
              <a:lnSpc>
                <a:spcPts val="2400"/>
              </a:lnSpc>
              <a:buFont typeface="Wingdings" panose="05000000000000000000" pitchFamily="2" charset="2"/>
              <a:buAutoNum type="circleNumWdWhitePlain"/>
            </a:pP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204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E32A34-C879-46FE-B96F-6CBFA14CD460}"/>
              </a:ext>
            </a:extLst>
          </p:cNvPr>
          <p:cNvSpPr/>
          <p:nvPr/>
        </p:nvSpPr>
        <p:spPr>
          <a:xfrm>
            <a:off x="143649" y="385880"/>
            <a:ext cx="6637406" cy="305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+mj-lt"/>
              <a:buAutoNum type="arabicPeriod" startAt="9"/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寫寫看：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多納的婚禮，聘禮有哪些，試著最少寫出</a:t>
            </a: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樣？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165225" indent="-182563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___________________ 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、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165225" indent="-182563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___________________ 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、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165225" indent="-182563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___________________ 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、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1165225" indent="-182563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AutoNum type="circleNumWdWhitePlain"/>
            </a:pPr>
            <a:r>
              <a: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___________________</a:t>
            </a:r>
            <a:r>
              <a:rPr lang="zh-TW" altLang="en-US" sz="1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1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5989A4-4E4A-4251-AAEF-D2B728E0AA10}"/>
              </a:ext>
            </a:extLst>
          </p:cNvPr>
          <p:cNvSpPr/>
          <p:nvPr/>
        </p:nvSpPr>
        <p:spPr>
          <a:xfrm>
            <a:off x="6144963" y="980953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分</a:t>
            </a:r>
            <a:endParaRPr lang="zh-TW" altLang="en-US" sz="1200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026C9AB-ACF2-43B6-B61C-8104446ADA4C}"/>
              </a:ext>
            </a:extLst>
          </p:cNvPr>
          <p:cNvGrpSpPr/>
          <p:nvPr/>
        </p:nvGrpSpPr>
        <p:grpSpPr>
          <a:xfrm>
            <a:off x="0" y="3521910"/>
            <a:ext cx="7052381" cy="4502594"/>
            <a:chOff x="-15875" y="5279455"/>
            <a:chExt cx="7052381" cy="4502594"/>
          </a:xfrm>
        </p:grpSpPr>
        <p:sp>
          <p:nvSpPr>
            <p:cNvPr id="8" name="內容版面配置區 2">
              <a:extLst>
                <a:ext uri="{FF2B5EF4-FFF2-40B4-BE49-F238E27FC236}">
                  <a16:creationId xmlns:a16="http://schemas.microsoft.com/office/drawing/2014/main" id="{F33A57E0-0712-4CF1-9709-2826F4544E2B}"/>
                </a:ext>
              </a:extLst>
            </p:cNvPr>
            <p:cNvSpPr txBox="1">
              <a:spLocks/>
            </p:cNvSpPr>
            <p:nvPr/>
          </p:nvSpPr>
          <p:spPr>
            <a:xfrm>
              <a:off x="-15875" y="5279455"/>
              <a:ext cx="7052381" cy="4438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 algn="l">
                <a:buFont typeface="+mj-lt"/>
                <a:buAutoNum type="arabicPeriod" startAt="10"/>
              </a:pPr>
              <a:r>
                <a:rPr lang="zh-TW" altLang="en-US" sz="18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連連看：請將</a:t>
              </a:r>
              <a:r>
                <a:rPr lang="zh-TW" altLang="en-US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黑米祭活動的</a:t>
              </a:r>
              <a:r>
                <a:rPr lang="zh-TW" altLang="en-US" sz="18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描述正確配對</a:t>
              </a:r>
              <a:endParaRPr lang="en-US" altLang="zh-TW" sz="1800" dirty="0">
                <a:latin typeface="文鼎標楷注音" panose="020B0602010101010101" pitchFamily="34" charset="-120"/>
                <a:ea typeface="文鼎標楷注音" panose="020B0602010101010101" pitchFamily="34" charset="-120"/>
              </a:endParaRPr>
            </a:p>
          </p:txBody>
        </p:sp>
        <p:pic>
          <p:nvPicPr>
            <p:cNvPr id="9" name="Picture 2" descr="https://lh3.googleusercontent.com/pw/AP1GczP40zu-p-UCDj51zYBWgaKrufPIYnKUalNaQ9wSzs7kYodkeT0J2KNwnEdYMFneFxQ2IdcFuc5gzhBx6H3UJeFRbZGGZqjDBUMcqDGd3Zf85RxiiJg1Th-VIUQfJnupskMqlLfbFUYI5vWt3X4YrRqysg=w1027-h739-s-no-gm?authuser=0">
              <a:extLst>
                <a:ext uri="{FF2B5EF4-FFF2-40B4-BE49-F238E27FC236}">
                  <a16:creationId xmlns:a16="http://schemas.microsoft.com/office/drawing/2014/main" id="{A604DF33-A5C8-4FDE-8435-2AABE7EE82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6"/>
            <a:stretch/>
          </p:blipFill>
          <p:spPr bwMode="auto">
            <a:xfrm>
              <a:off x="509130" y="7168271"/>
              <a:ext cx="1400193" cy="1163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lh3.googleusercontent.com/pw/AP1GczNNrkcY91eeQarQVSju293OEMvh6AP5KKYJX731BXSK6St3C2a0BrM4jaAYV8PedTgr1UDjvHQStmg0OWWoWs2Dzn2NZ1udoKVynhq1sot0SmjXLL3vzWTLuy7Vg18yevsCfxWjJEGuCK-1Czp5z8KIzA=w1038-h739-s-no-gm?authuser=0">
              <a:extLst>
                <a:ext uri="{FF2B5EF4-FFF2-40B4-BE49-F238E27FC236}">
                  <a16:creationId xmlns:a16="http://schemas.microsoft.com/office/drawing/2014/main" id="{75C949FE-7224-4DEA-A4C4-F0FC1BC668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99"/>
            <a:stretch/>
          </p:blipFill>
          <p:spPr bwMode="auto">
            <a:xfrm>
              <a:off x="2099602" y="7174445"/>
              <a:ext cx="1323860" cy="1150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s://lh3.googleusercontent.com/pw/AP1GczO8gsDa9PINQ9nsTj2D_-AtX_5QV8Z0ZnAYKJsyQUpyFQggbZnhqE2P-7R4moTkgIq6TBBL28nHnjQ2iLqMNZUbMaUpCfYekXugdKlntq3BisZ1rBACGQpfsjvTMQDgEgQS123ZBu8THoWC8rStJZuK=w1107-h739-s-no-gm?authuser=0">
              <a:extLst>
                <a:ext uri="{FF2B5EF4-FFF2-40B4-BE49-F238E27FC236}">
                  <a16:creationId xmlns:a16="http://schemas.microsoft.com/office/drawing/2014/main" id="{0943E0BE-31D5-47DE-9F02-85FC7B199E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3359"/>
            <a:stretch/>
          </p:blipFill>
          <p:spPr bwMode="auto">
            <a:xfrm>
              <a:off x="3577793" y="7149841"/>
              <a:ext cx="1323860" cy="115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09B07DE-3504-4283-BF84-D9840CF5DD84}"/>
                </a:ext>
              </a:extLst>
            </p:cNvPr>
            <p:cNvSpPr/>
            <p:nvPr/>
          </p:nvSpPr>
          <p:spPr>
            <a:xfrm>
              <a:off x="3612186" y="5637288"/>
              <a:ext cx="2850460" cy="584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TW" sz="1600" dirty="0" err="1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Palealeabe</a:t>
              </a:r>
              <a:r>
                <a:rPr lang="en-US" altLang="zh-TW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 (</a:t>
              </a:r>
              <a:r>
                <a:rPr lang="zh-TW" altLang="en-US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最厲害的人</a:t>
              </a:r>
              <a:r>
                <a:rPr lang="en-US" altLang="zh-TW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)</a:t>
              </a:r>
              <a:br>
                <a:rPr lang="en-US" altLang="zh-TW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</a:br>
              <a:r>
                <a:rPr lang="zh-TW" altLang="en-US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進行祈雨儀式</a:t>
              </a:r>
              <a:endParaRPr lang="zh-TW" altLang="en-US" sz="16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0AEECC1-E444-40C6-BF19-1CF23A423218}"/>
                </a:ext>
              </a:extLst>
            </p:cNvPr>
            <p:cNvSpPr/>
            <p:nvPr/>
          </p:nvSpPr>
          <p:spPr>
            <a:xfrm>
              <a:off x="4344821" y="8951052"/>
              <a:ext cx="1988299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青年會男子拿火把</a:t>
              </a:r>
              <a:endPara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endParaRPr>
            </a:p>
            <a:p>
              <a:r>
                <a:rPr lang="zh-TW" altLang="en-US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巡視部落</a:t>
              </a:r>
              <a:endParaRPr lang="zh-TW" altLang="en-US" sz="16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1EC9CE2-1718-40EC-91DC-F426BD8730B0}"/>
                </a:ext>
              </a:extLst>
            </p:cNvPr>
            <p:cNvSpPr/>
            <p:nvPr/>
          </p:nvSpPr>
          <p:spPr>
            <a:xfrm>
              <a:off x="458621" y="8951051"/>
              <a:ext cx="3570208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到頭目家納貢抓到的魚</a:t>
              </a:r>
              <a:endPara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endParaRPr>
            </a:p>
            <a:p>
              <a:r>
                <a:rPr lang="zh-TW" altLang="en-US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在過去頭目也會將這些魚</a:t>
              </a:r>
              <a:endParaRPr lang="en-US" altLang="zh-TW" sz="1600" dirty="0">
                <a:latin typeface="文鼎標楷注音" panose="020B0602010101010101" pitchFamily="34" charset="-120"/>
                <a:ea typeface="文鼎標楷注音" panose="020B0602010101010101" pitchFamily="34" charset="-120"/>
              </a:endParaRPr>
            </a:p>
            <a:p>
              <a:r>
                <a:rPr lang="zh-TW" altLang="en-US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救濟給部落有需要的人</a:t>
              </a:r>
              <a:endParaRPr lang="zh-TW" altLang="en-US" sz="1600" dirty="0"/>
            </a:p>
          </p:txBody>
        </p:sp>
        <p:pic>
          <p:nvPicPr>
            <p:cNvPr id="15" name="Picture 10" descr="https://lh3.googleusercontent.com/pw/AP1GczN171U8xZ5Knce92ALZ-W8CpL-Sokfl2YLSFsM5BwD5PaZTvm0YjdDWmiCRY79VJSnDX1Ti-TdEbPhrDNwCWt3ogISrg5lI7MZQr98qX2JWTLXMxah-J60Lp9OncHA18tnPr9OdnQAu8okARc7Faov-=w1108-h739-s-no-gm?authuser=0">
              <a:extLst>
                <a:ext uri="{FF2B5EF4-FFF2-40B4-BE49-F238E27FC236}">
                  <a16:creationId xmlns:a16="http://schemas.microsoft.com/office/drawing/2014/main" id="{6A205DE2-9211-4246-B48D-61DD2E84F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1"/>
            <a:stretch/>
          </p:blipFill>
          <p:spPr bwMode="auto">
            <a:xfrm>
              <a:off x="5055984" y="7142611"/>
              <a:ext cx="1327645" cy="115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03AE868-37B9-42BE-A8D6-774A6F7675DF}"/>
                </a:ext>
              </a:extLst>
            </p:cNvPr>
            <p:cNvSpPr/>
            <p:nvPr/>
          </p:nvSpPr>
          <p:spPr>
            <a:xfrm>
              <a:off x="363604" y="5630340"/>
              <a:ext cx="2850460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進場時</a:t>
              </a:r>
              <a:r>
                <a:rPr lang="en-US" altLang="zh-TW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,</a:t>
              </a:r>
              <a:r>
                <a:rPr lang="zh-TW" altLang="en-US" sz="1600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由青年背負獻給山神或祖靈的獵物走在前面</a:t>
              </a:r>
              <a:endParaRPr lang="zh-TW" altLang="en-US" sz="1600" dirty="0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822285FC-62E2-4B7D-B29D-D1E37CBA2E43}"/>
              </a:ext>
            </a:extLst>
          </p:cNvPr>
          <p:cNvSpPr/>
          <p:nvPr/>
        </p:nvSpPr>
        <p:spPr>
          <a:xfrm>
            <a:off x="6396617" y="3734295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1200" dirty="0">
                <a:latin typeface="Times New Roman" panose="02020603050405020304" pitchFamily="18" charset="0"/>
                <a:ea typeface="文鼎標楷注音" panose="020B0602010101010101" pitchFamily="34" charset="-120"/>
                <a:cs typeface="Times New Roman" panose="02020603050405020304" pitchFamily="18" charset="0"/>
              </a:rPr>
              <a:t>分</a:t>
            </a:r>
            <a:endParaRPr lang="zh-TW" altLang="en-US" sz="1200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6C026F5F-2B89-44D9-91B9-C711749F9D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</a:blip>
          <a:srcRect l="1037" t="37024"/>
          <a:stretch/>
        </p:blipFill>
        <p:spPr>
          <a:xfrm>
            <a:off x="3943668" y="8305477"/>
            <a:ext cx="2914332" cy="160052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A5A5198-07E1-44AA-AADA-A4005BF33E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</a:blip>
          <a:srcRect r="1037" b="60877"/>
          <a:stretch/>
        </p:blipFill>
        <p:spPr>
          <a:xfrm>
            <a:off x="1029336" y="8525827"/>
            <a:ext cx="2914332" cy="9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2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644</Words>
  <Application>Microsoft Office PowerPoint</Application>
  <PresentationFormat>A4 紙張 (210x297 公釐)</PresentationFormat>
  <Paragraphs>80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文鼎標楷注音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高雄市茂林區 Kongdavane民族實驗小學 114學年度第一學期  低年級民族主題課程-生命禮俗 期末評量試題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高雄市茂林區 Kongdavane民族實驗小學 114學年度第一學期  低年級民族主題課程-生命禮俗 期末評量試題</dc:title>
  <dc:creator>Administrator</dc:creator>
  <cp:lastModifiedBy>Administrator</cp:lastModifiedBy>
  <cp:revision>17</cp:revision>
  <cp:lastPrinted>2026-01-13T05:48:23Z</cp:lastPrinted>
  <dcterms:created xsi:type="dcterms:W3CDTF">2026-01-13T02:32:45Z</dcterms:created>
  <dcterms:modified xsi:type="dcterms:W3CDTF">2026-01-13T05:59:31Z</dcterms:modified>
</cp:coreProperties>
</file>